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2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3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69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58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9524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6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3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7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2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06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4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0CC9-6070-43B8-B87C-066E1C1E615F}" type="datetimeFigureOut">
              <a:rPr lang="ru-RU" smtClean="0"/>
              <a:t>16.09.2022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1D4EEB-8000-4B91-9DCA-666C4BAA08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library.ru/text/464/p.1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4858" y="3408362"/>
            <a:ext cx="10339754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Формирование </a:t>
            </a:r>
            <a:r>
              <a:rPr lang="ru-RU" b="1" dirty="0" smtClean="0"/>
              <a:t> </a:t>
            </a:r>
            <a:r>
              <a:rPr lang="ru-RU" b="1" dirty="0"/>
              <a:t> </a:t>
            </a:r>
            <a:r>
              <a:rPr lang="ru-RU" b="1" dirty="0" smtClean="0"/>
              <a:t>                   читательской </a:t>
            </a:r>
            <a:r>
              <a:rPr lang="ru-RU" b="1" dirty="0"/>
              <a:t>грамотности </a:t>
            </a:r>
            <a:r>
              <a:rPr lang="ru-RU" b="1" dirty="0" smtClean="0"/>
              <a:t>              как </a:t>
            </a:r>
            <a:r>
              <a:rPr lang="ru-RU" b="1" dirty="0"/>
              <a:t>требование ФГОС </a:t>
            </a:r>
            <a:r>
              <a:rPr lang="ru-RU" b="1" dirty="0" smtClean="0"/>
              <a:t>                                 и </a:t>
            </a:r>
            <a:r>
              <a:rPr lang="ru-RU" b="1" dirty="0"/>
              <a:t>ресурсный потенциал личностно ориентированного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78298" y="5621440"/>
            <a:ext cx="8915399" cy="1126283"/>
          </a:xfrm>
        </p:spPr>
        <p:txBody>
          <a:bodyPr/>
          <a:lstStyle/>
          <a:p>
            <a:pPr algn="r"/>
            <a:r>
              <a:rPr lang="ru-RU" b="1" i="1" dirty="0" smtClean="0"/>
              <a:t>Авдеева М.В., учитель русского языка и литературы МБОУ «Гимназия №8»</a:t>
            </a:r>
          </a:p>
          <a:p>
            <a:pPr algn="r"/>
            <a:r>
              <a:rPr lang="ru-RU" b="1" i="1" dirty="0" smtClean="0"/>
              <a:t>Чехонина Е.В., методист МБУ ДПО УМЦ «Коломна»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61451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9833" y="0"/>
            <a:ext cx="8911687" cy="4837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ИЮЛЬ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8316" y="483721"/>
            <a:ext cx="10348545" cy="6087207"/>
          </a:xfrm>
        </p:spPr>
        <p:txBody>
          <a:bodyPr/>
          <a:lstStyle/>
          <a:p>
            <a:r>
              <a:rPr lang="ru-RU" u="sng" dirty="0"/>
              <a:t>Формат текста: </a:t>
            </a:r>
            <a:r>
              <a:rPr lang="ru-RU" u="sng" dirty="0" smtClean="0"/>
              <a:t>составной</a:t>
            </a:r>
            <a:r>
              <a:rPr lang="ru-RU" dirty="0" smtClean="0"/>
              <a:t> (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Литература: учебник-хрестоматия для 7 класса общеобразовательных организаций. В 2 ч. Ч. 1. В.Я.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Коровина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14631"/>
              </p:ext>
            </p:extLst>
          </p:nvPr>
        </p:nvGraphicFramePr>
        <p:xfrm>
          <a:off x="1864946" y="1220828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388906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47248808"/>
                    </a:ext>
                  </a:extLst>
                </a:gridCol>
              </a:tblGrid>
              <a:tr h="553738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 1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Июль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дому бродит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привиденье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Весь день шаги над головой.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чердаке мелькают тени.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дому бродит домовой.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Везде болтается некстати,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Мешается во все дела,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халате крадется к кровати,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Срывает скатерть со стола.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Ног у порога не обтерши,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Вбегает в вихре сквозняка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 занавеской, как с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танцоршей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Взвивается до потолка.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 этот баловник-невежа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этот призрак и двойник?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Б.Л. Пастернак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 2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Июль – макушка лета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Июль – макушка лета, –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Напомнила газета,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прежде всех газет –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Дневного убыль света;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 прежде малой этой,</a:t>
                      </a:r>
                    </a:p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Скрытнейшей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примет, –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Ку-ку, ку-ку,- макушка, –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Отстукала кукушка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Прощальный свой привет.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с липового цвета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Считай, что песня спета,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Считай, пол-лета нет, –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Июль – макушка лета.</a:t>
                      </a: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А.Т. Твардовский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5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854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625" y="0"/>
            <a:ext cx="8911687" cy="6066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к тексту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3412" y="606669"/>
            <a:ext cx="9570550" cy="3777622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Прочитайте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текст 1. Найдите ответ на вопрос: «Кто этот баловник-невежа и этот призрак и двойник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?»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AutoNum type="arabicPeriod" startAt="2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 2. Какие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народные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приметы говорят о том,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наступил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июль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AutoNum type="arabicPeriod" startAt="2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 ты считаешь, зачем автор текста 1 использует олицетворение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AutoNum type="arabicPeriod" startAt="2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какими запахами и звуками ассоциируется июль у вас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AutoNum type="arabicPeriod" startAt="2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Какой из предложенных текстов может быть проиллюстрирован данным рисунком?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dirty="0"/>
          </a:p>
        </p:txBody>
      </p:sp>
      <p:pic>
        <p:nvPicPr>
          <p:cNvPr id="4" name="Рисунок 3" descr="C:\Users\Остальные\YandexDisk\Скриншоты\2022-09-16_12-16-4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68" t="42029" r="34577" b="21450"/>
          <a:stretch/>
        </p:blipFill>
        <p:spPr bwMode="auto">
          <a:xfrm>
            <a:off x="3472229" y="3760128"/>
            <a:ext cx="3295650" cy="2713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7623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4" y="2133600"/>
            <a:ext cx="9394458" cy="3777622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«Люди перестают мыслить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перестают читать».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Д.Дидро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6915" y="1764323"/>
            <a:ext cx="9807697" cy="37776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федеральных образовательных стандартах обязательными для реализации являются междисциплинарные программы: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начальной школе - «Чтение. Работа с текстом»;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основной школе - «Основы смыслового чтения и работа с текстом».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7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2204" y="427892"/>
            <a:ext cx="9860695" cy="37776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школьного обучения - формирование успешности каждого ученика, а </a:t>
            </a:r>
            <a:r>
              <a:rPr lang="ru-RU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читательской грамотности 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основной ресурс в формировании успешного человека, умеющего добывать самостоятельно новые знания и применять их в разнообразной деятельности, то есть максимально точно и полно понимать содержание текста, улавливать все детали и практически осмысливать информацию, внимательно «вчитываться» и проникать в смысл текста с помощью его анализа.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858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3053" y="756138"/>
            <a:ext cx="9126415" cy="540727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 определяется по уровню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групп читательских умений: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6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в содержании текста и понимании его целостного смысла, нахождение информации.</a:t>
            </a:r>
          </a:p>
          <a:p>
            <a:pPr lvl="0">
              <a:lnSpc>
                <a:spcPct val="16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текста.</a:t>
            </a:r>
          </a:p>
          <a:p>
            <a:pPr lvl="0">
              <a:lnSpc>
                <a:spcPct val="16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на содержание текста или на форму текста и его оценка.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9348" y="272418"/>
            <a:ext cx="9619590" cy="9848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грамотности чтения художественных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962" y="1116623"/>
            <a:ext cx="11005038" cy="5741377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А.П.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Гайдар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«Совесть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(текст для изложения в 5 классе)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Найди в тексте образные слова и выражения, объясни их значение – проверка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умения воспринимать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изобразительно-выразительные средства языка в соответствии с их функцией в художественном произведении.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Опиши героев рассказа; место и время, где происходит действие рассказа –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проверка умения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воссоздать в воображении картины жизни, созданные писателем.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Кратко перескажи последовательность событий рассказа – проверка умения устанавливать причинно-следственные связи.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Объясни поступки Нины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ним свое отношение – проверка умения воспринимать и оценивать образ-персонаж.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Определи авторское отношение к главной героине рассказа – проверка умения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видетьавторскую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позицию.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Сформулируй идею (основную мысль) рассказа – проверка умения осознавать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идеюпроизведения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50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041" y="70194"/>
            <a:ext cx="8911687" cy="624398"/>
          </a:xfrm>
        </p:spPr>
        <p:txBody>
          <a:bodyPr>
            <a:normAutofit fontScale="90000"/>
          </a:bodyPr>
          <a:lstStyle/>
          <a:p>
            <a:r>
              <a:rPr lang="ru-RU" b="1"/>
              <a:t>ДЕТСТВО ПРОШЛО</a:t>
            </a:r>
            <a:r>
              <a:rPr lang="ru-RU"/>
              <a:t>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185" y="779584"/>
            <a:ext cx="10080257" cy="592015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 текста: </a:t>
            </a:r>
            <a:r>
              <a:rPr lang="ru-RU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сплошной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Русский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язык: учебник для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общеобразовательных организаций: в 2 ч. Ч 1.; под редакцией А.Д.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Шмелева).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спиной остался огромный, шумный вокзал, где все суетятся, спешат, провожают, прощаются.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Натка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вышла на площадь и потихоньку пошла пешком. Вокруг нее звенела и сверкала Москва. Совсем рядом с ней проносились глазастые автомобили, тяжелые грузовики, гремящие трамваи, пыльные автобусы. Но они не задевали, а как будто бы берегли Натку.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Крупная капля дождя упала ей на лицо, но она не заметила этого и тихонько пошла дальше. Пробегал мимо нее мальчик, заглянул ей в лицо. Рассмеялся и убежал. А она думала о том, что прошло детство и много дорог открыто. Она теперь по-иному понимала холодноватый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взгляд Владика, горячие поступки </a:t>
            </a:r>
            <a:r>
              <a:rPr lang="ru-RU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Иоськи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смелые глаза погибшего Альки. И она знала, что все на своих местах и она на своем месте тоже. От этого сразу же ей стало спокойно и радостно. (По А. Гайдару)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8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6210" y="281210"/>
            <a:ext cx="8911687" cy="65956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к тексту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46077"/>
              </p:ext>
            </p:extLst>
          </p:nvPr>
        </p:nvGraphicFramePr>
        <p:xfrm>
          <a:off x="2118946" y="1417552"/>
          <a:ext cx="9372600" cy="2968689"/>
        </p:xfrm>
        <a:graphic>
          <a:graphicData uri="http://schemas.openxmlformats.org/drawingml/2006/table">
            <a:tbl>
              <a:tblPr firstRow="1" firstCol="1" bandRow="1"/>
              <a:tblGrid>
                <a:gridCol w="9372600">
                  <a:extLst>
                    <a:ext uri="{9D8B030D-6E8A-4147-A177-3AD203B41FA5}">
                      <a16:colId xmlns:a16="http://schemas.microsoft.com/office/drawing/2014/main" val="668007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875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зовут героиню?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992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каком городе происходят события?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184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слова передают настроение Натки? Почему Вы так решили?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054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Какое значение вносят в имена суффиксы -к-, -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827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слова поддержки Вы бы сказали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Натке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начале новой дороги?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592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96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9155" y="0"/>
            <a:ext cx="8911687" cy="598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СТРАННЫЕ СУЩЕСТВИТЕЛЬНЫЕ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992" y="598021"/>
            <a:ext cx="10190285" cy="625997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u="sng" dirty="0"/>
              <a:t>Формат текста: сплошной</a:t>
            </a:r>
            <a:r>
              <a:rPr lang="ru-RU" b="1" u="sng" dirty="0" smtClean="0"/>
              <a:t>.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язык. Сборник заданий для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6–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 учебное пособие к учебнику В.В.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Бабайцевой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«Русский язык. Теория. 5- 9 классы»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dirty="0"/>
              <a:t>Я лягу на полок, а ты потри мне спину,</a:t>
            </a:r>
          </a:p>
          <a:p>
            <a:pPr marL="0" indent="0">
              <a:buNone/>
            </a:pPr>
            <a:r>
              <a:rPr lang="ru-RU" b="1" dirty="0"/>
              <a:t>Кряхтя, сказал толстяк худому гражданину.</a:t>
            </a:r>
          </a:p>
          <a:p>
            <a:pPr marL="0" indent="0">
              <a:buNone/>
            </a:pPr>
            <a:r>
              <a:rPr lang="ru-RU" b="1" dirty="0"/>
              <a:t>Да хорошенько веничком попарь.</a:t>
            </a:r>
          </a:p>
          <a:p>
            <a:pPr marL="0" indent="0">
              <a:buNone/>
            </a:pPr>
            <a:r>
              <a:rPr lang="ru-RU" b="1" dirty="0"/>
              <a:t>Вот так-то я, глядишь, чуток и в весе скину.</a:t>
            </a:r>
          </a:p>
          <a:p>
            <a:pPr marL="0" indent="0">
              <a:buNone/>
            </a:pPr>
            <a:r>
              <a:rPr lang="ru-RU" b="1" dirty="0"/>
              <a:t>Ты только, братец, не ошпарь!»</a:t>
            </a:r>
          </a:p>
          <a:p>
            <a:pPr marL="0" indent="0">
              <a:buNone/>
            </a:pPr>
            <a:r>
              <a:rPr lang="ru-RU" b="1" dirty="0"/>
              <a:t>Трет Тонкий Толстого. Одно пыхтит лежачий:</a:t>
            </a:r>
          </a:p>
          <a:p>
            <a:pPr marL="0" indent="0">
              <a:buNone/>
            </a:pPr>
            <a:r>
              <a:rPr lang="ru-RU" b="1" dirty="0"/>
              <a:t>«Еще разок пройдись!.. Еще наддай!..</a:t>
            </a:r>
          </a:p>
          <a:p>
            <a:pPr marL="0" indent="0">
              <a:buNone/>
            </a:pPr>
            <a:r>
              <a:rPr lang="ru-RU" b="1" dirty="0"/>
              <a:t>А ну еще разок! Смелей – я не заплачу!</a:t>
            </a:r>
          </a:p>
          <a:p>
            <a:pPr marL="0" indent="0">
              <a:buNone/>
            </a:pPr>
            <a:r>
              <a:rPr lang="ru-RU" b="1" dirty="0"/>
              <a:t>А ну еще разок!» – «Готово, друг! Вставай!</a:t>
            </a:r>
          </a:p>
          <a:p>
            <a:pPr marL="0" indent="0">
              <a:buNone/>
            </a:pPr>
            <a:r>
              <a:rPr lang="ru-RU" b="1" dirty="0"/>
              <a:t>Теперь я для себя парку подкину.</a:t>
            </a:r>
          </a:p>
          <a:p>
            <a:pPr marL="0" indent="0">
              <a:buNone/>
            </a:pPr>
            <a:r>
              <a:rPr lang="ru-RU" b="1" dirty="0"/>
              <a:t>Мочалку мылить твой черед!»</a:t>
            </a:r>
          </a:p>
          <a:p>
            <a:pPr marL="0" indent="0">
              <a:buNone/>
            </a:pPr>
            <a:r>
              <a:rPr lang="ru-RU" b="1" dirty="0"/>
              <a:t>«Нет, братец, уж уволь! Тереть чужую спину</a:t>
            </a:r>
          </a:p>
          <a:p>
            <a:pPr marL="0" indent="0">
              <a:buNone/>
            </a:pPr>
            <a:r>
              <a:rPr lang="ru-RU" b="1" dirty="0"/>
              <a:t>Мне не положено по чину.</a:t>
            </a:r>
          </a:p>
          <a:p>
            <a:pPr marL="0" indent="0">
              <a:buNone/>
            </a:pPr>
            <a:r>
              <a:rPr lang="ru-RU" b="1" dirty="0"/>
              <a:t>Кто трет другим, тот сам себе потрет!»</a:t>
            </a:r>
          </a:p>
          <a:p>
            <a:pPr marL="0" indent="0">
              <a:buNone/>
            </a:pPr>
            <a:r>
              <a:rPr lang="ru-RU" b="1" dirty="0"/>
              <a:t>Смеялся от души народ,</a:t>
            </a:r>
          </a:p>
          <a:p>
            <a:pPr marL="0" indent="0">
              <a:buNone/>
            </a:pPr>
            <a:r>
              <a:rPr lang="ru-RU" b="1" dirty="0"/>
              <a:t>Смотря в предбаннике, как Тонкий одевался</a:t>
            </a:r>
          </a:p>
          <a:p>
            <a:pPr marL="0" indent="0">
              <a:buNone/>
            </a:pPr>
            <a:r>
              <a:rPr lang="ru-RU" b="1" dirty="0"/>
              <a:t>И как в сторонке Толстый волновался:</a:t>
            </a:r>
          </a:p>
          <a:p>
            <a:pPr marL="0" indent="0">
              <a:buNone/>
            </a:pPr>
            <a:r>
              <a:rPr lang="ru-RU" b="1" dirty="0"/>
              <a:t>Он чином «ниже» оказался!                                                          С. Михалков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395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628" y="1"/>
            <a:ext cx="8911687" cy="501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к тексту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33024"/>
              </p:ext>
            </p:extLst>
          </p:nvPr>
        </p:nvGraphicFramePr>
        <p:xfrm>
          <a:off x="518746" y="501163"/>
          <a:ext cx="11526716" cy="626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6716">
                  <a:extLst>
                    <a:ext uri="{9D8B030D-6E8A-4147-A177-3AD203B41FA5}">
                      <a16:colId xmlns:a16="http://schemas.microsoft.com/office/drawing/2014/main" val="2443341508"/>
                    </a:ext>
                  </a:extLst>
                </a:gridCol>
              </a:tblGrid>
              <a:tr h="36663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Постройте соответствия: слово – его лексическое значение в тексте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56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Объясните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как вы понимаете значение пословицы «Друг познается в беде»?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889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В тексте басни С.В. Михалкова и в предложенной пословице употребляется слово «друг». Можно ли утверждать, что лексическое значение этих слов одинаковое? Свой ответ аргументируйте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134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Басня С. Михалкова называется «Толстый и тонкий». В русской литературе есть рассказ с таким же названием. Пройдите по ссылке </a:t>
                      </a:r>
                      <a:r>
                        <a:rPr lang="ru-RU" sz="1600" u="sng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https://ilibrary.ru/text/464/p.1/index.html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 и прочитайте его. Что общего в данных произведениях и чем они отличаются?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705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В тексте басни есть слова, образованные путем перехода одной части речи в другую. К таким словам также относятся, например, рабочий, мороженое, детская, столовая, учительская. Постройте несколько предложений-рекомендаций, связанных с нормами поведения в школьной столовой. Постарайтесь построить такие предложения, в которых слово «мороженое» будет выступать как в роли имени существительного, так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в роли имени прилагательного.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64818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709307"/>
              </p:ext>
            </p:extLst>
          </p:nvPr>
        </p:nvGraphicFramePr>
        <p:xfrm>
          <a:off x="2810974" y="844063"/>
          <a:ext cx="7326556" cy="3231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27">
                  <a:extLst>
                    <a:ext uri="{9D8B030D-6E8A-4147-A177-3AD203B41FA5}">
                      <a16:colId xmlns:a16="http://schemas.microsoft.com/office/drawing/2014/main" val="3632107795"/>
                    </a:ext>
                  </a:extLst>
                </a:gridCol>
                <a:gridCol w="5679829">
                  <a:extLst>
                    <a:ext uri="{9D8B030D-6E8A-4147-A177-3AD203B41FA5}">
                      <a16:colId xmlns:a16="http://schemas.microsoft.com/office/drawing/2014/main" val="1204748895"/>
                    </a:ext>
                  </a:extLst>
                </a:gridCol>
              </a:tblGrid>
              <a:tr h="95836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 Худой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плохой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дырявый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не толстый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381488"/>
                  </a:ext>
                </a:extLst>
              </a:tr>
              <a:tr h="2909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Б. Скинуть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снять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выкинуть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3) похудеть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670569"/>
                  </a:ext>
                </a:extLst>
              </a:tr>
              <a:tr h="2909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В. Оказаться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очутиться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проявить свои качества или свойства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3) был обнаруженным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3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4694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1120</Words>
  <Application>Microsoft Office PowerPoint</Application>
  <PresentationFormat>Широкоэкранный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Формирование                      читательской грамотности               как требование ФГОС                                  и ресурсный потенциал личностно ориентированного обучения </vt:lpstr>
      <vt:lpstr>Презентация PowerPoint</vt:lpstr>
      <vt:lpstr>Презентация PowerPoint</vt:lpstr>
      <vt:lpstr>Презентация PowerPoint</vt:lpstr>
      <vt:lpstr>Тест грамотности чтения художественных текстов </vt:lpstr>
      <vt:lpstr>ДЕТСТВО ПРОШЛО </vt:lpstr>
      <vt:lpstr>Задания к тексту</vt:lpstr>
      <vt:lpstr>СТРАННЫЕ СУЩЕСТВИТЕЛЬНЫЕ </vt:lpstr>
      <vt:lpstr>Задания к тексту</vt:lpstr>
      <vt:lpstr>ИЮЛЬ</vt:lpstr>
      <vt:lpstr>Задания к тексту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                    читательской грамотности               как требование ФГОС                                  и ресурсный потенциал личностно ориентированного обучения </dc:title>
  <dc:creator>Остальные</dc:creator>
  <cp:lastModifiedBy>Остальные</cp:lastModifiedBy>
  <cp:revision>6</cp:revision>
  <dcterms:created xsi:type="dcterms:W3CDTF">2022-09-16T16:26:46Z</dcterms:created>
  <dcterms:modified xsi:type="dcterms:W3CDTF">2022-09-16T17:13:39Z</dcterms:modified>
</cp:coreProperties>
</file>